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4630400" cy="8229600"/>
  <p:notesSz cx="8229600" cy="14630400"/>
  <p:embeddedFontLst>
    <p:embeddedFont>
      <p:font typeface="Roboto" panose="02000000000000000000" pitchFamily="2" charset="0"/>
      <p:regular r:id="rId25"/>
    </p:embeddedFont>
    <p:embeddedFont>
      <p:font typeface="Roboto Medium" panose="020F0502020204030204" pitchFamily="2" charset="0"/>
      <p:regular r:id="rId2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09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11" Type="http://schemas.openxmlformats.org/officeDocument/2006/relationships/image" Target="../media/image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Drawback: Um Guia Completo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Bem-vindos à nossa apresentação sobre o Drawback, um regime aduaneiro crucial para as empresas exportadoras brasileiras. Exploraremos seus conceitos, tipos e vantagens.</a:t>
            </a:r>
            <a:endParaRPr lang="en-US" sz="1750" dirty="0"/>
          </a:p>
        </p:txBody>
      </p:sp>
      <p:pic>
        <p:nvPicPr>
          <p:cNvPr id="5" name="Picture 2" descr="Manufatura Avançada">
            <a:extLst>
              <a:ext uri="{FF2B5EF4-FFF2-40B4-BE49-F238E27FC236}">
                <a16:creationId xmlns:a16="http://schemas.microsoft.com/office/drawing/2014/main" id="{7CBA6AAC-111D-7EEA-25F9-852008B3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8" y="7262016"/>
            <a:ext cx="5486401" cy="96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38726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Drawback Isenção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0482" y="422314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Exportação Anterior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950482" y="4639985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Insumos já utilizados em produtos previamente exportados.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0482" y="5379958"/>
            <a:ext cx="256972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Reposição com Isenção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950482" y="5796796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a importação ou compra de novos insumos com isenção.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0482" y="6536769"/>
            <a:ext cx="264330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Compensação Tributária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950482" y="6953607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Compensa os impostos que seriam pagos, incentivando a produção.</a:t>
            </a:r>
            <a:endParaRPr lang="en-US" sz="1500" dirty="0"/>
          </a:p>
        </p:txBody>
      </p:sp>
      <p:pic>
        <p:nvPicPr>
          <p:cNvPr id="13" name="Picture 2" descr="Manufatura Avançada">
            <a:extLst>
              <a:ext uri="{FF2B5EF4-FFF2-40B4-BE49-F238E27FC236}">
                <a16:creationId xmlns:a16="http://schemas.microsoft.com/office/drawing/2014/main" id="{2D0594E9-791F-73C7-B0C8-4E22445B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0013"/>
            <a:ext cx="55022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exemplo drawback isenção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89892"/>
            <a:ext cx="13042821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Empresa: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Fábrica Brasileira de Calçados Ltda.</a:t>
            </a: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Produto exportado: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Tênis esportivos.</a:t>
            </a: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Matérias-primas usadas anteriormente: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Couro sintético, cadarços e solado de borracha.</a:t>
            </a: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Nova operação: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empresa quer produzir um novo lote de tênis para exportação, e já pagou tributos sobre os insumos usados em uma exportação anterior.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42316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Cenário: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78831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Há seis meses, a empresa exportou um lote de tênis esportivos para a Europa, que havia sido fabricado com matérias-primas </a:t>
            </a: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importadas com pagamento normal de tributos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(como imposto de importação, IPI, PIS/Pasep-Importação e Cofins-Importação).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4763453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Agora, a empresa vai produzir um </a:t>
            </a: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novo lote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desses mesmos tênis para exportação e, para isso, precisa </a:t>
            </a: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importar novamente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os mesmos tipos de insumos (couro sintético, cadarços, solado de borracha). Como ela já </a:t>
            </a: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exportou produtos fabricados com esses insumos anteriormente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pode solicitar o </a:t>
            </a: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drawback isenção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561617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Funcionamento: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7184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empresa apresenta os documentos que comprovam a exportação anterior (com os insumos já tributados).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93790" y="652557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isso, ela obtém autorização para </a:t>
            </a: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importar uma nova quantidade equivalente desses mesmos insumos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 </a:t>
            </a: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isenção dos tributos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93790" y="687931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condição é que a nova produção com esses insumos seja também </a:t>
            </a:r>
            <a:r>
              <a:rPr lang="en-US" sz="1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destinada à exportação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  <p:pic>
        <p:nvPicPr>
          <p:cNvPr id="11" name="Picture 2" descr="Manufatura Avançada">
            <a:extLst>
              <a:ext uri="{FF2B5EF4-FFF2-40B4-BE49-F238E27FC236}">
                <a16:creationId xmlns:a16="http://schemas.microsoft.com/office/drawing/2014/main" id="{2128FA32-C579-7541-38EE-2C9EF1C9E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95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Drawback Isenção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1911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59531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10323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Tributo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10323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Cálculo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10323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Valor (US$)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609850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275355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275355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14% de 1.000.000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275355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140.000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260169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40387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IPI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340387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5% de (1.000.000 + 140.000)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40387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5% de 1.140.000 = 57.000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91048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05419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PIS/Importação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405419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2,1% de 1.140.000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05419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23.940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56080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470451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COFINS/Importação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470451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9,65% de 1.140.000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470451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110.010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93790" y="5473898"/>
            <a:ext cx="130428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01410" y="548151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224" y="562522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Situação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824" y="562522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Valor Total em Tributos (US$)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613183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224" y="627554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 Drawback Isenção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545824" y="627554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US$ 330.950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801410" y="678215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028224" y="69258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Drawback Isenção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545824" y="69258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US$ 0,00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(isenção total)</a:t>
            </a:r>
            <a:endParaRPr lang="en-US" sz="1750" dirty="0"/>
          </a:p>
        </p:txBody>
      </p:sp>
      <p:pic>
        <p:nvPicPr>
          <p:cNvPr id="34" name="Picture 2" descr="Manufatura Avançada">
            <a:extLst>
              <a:ext uri="{FF2B5EF4-FFF2-40B4-BE49-F238E27FC236}">
                <a16:creationId xmlns:a16="http://schemas.microsoft.com/office/drawing/2014/main" id="{8940654E-9A2B-7C41-C76A-2895B10EB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89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Drawback Restituição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27922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7418" y="2654737"/>
            <a:ext cx="2949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Pagamento de Tributos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7418" y="314515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Primeiro, os tributos sobre insumos importados são pagos.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58828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87579" y="4185642"/>
            <a:ext cx="2906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Exportação do Produto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87579" y="467606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produto final, feito com esses insumos, é exportado.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489734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27860" y="5716548"/>
            <a:ext cx="29759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Devolução dos Tributos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27860" y="6206966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Após a exportação, os tributos pagos são restituídos.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3070"/>
            <a:ext cx="569606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exemplo drawback restituição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2484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Empresa: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Metalúrgica Brasil Exportações S.A.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Produto exportado: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Peças automotivas de aço.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Insumos utilizados: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Chapas de aço inox importadas.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Situação: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empresa já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pagou todos os tributos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na importação dos insumos e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exportou os produtos finais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Agora, quer recuperar os impostos pagos.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96870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Cenário: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489603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empresa importou chapas de aço inox, pagou todos os tributos normalmente (II, IPI, PIS/COFINS-Importação, etc.) e utilizou esses insumos na fabricação de peças automotivas. Depois, exportou essas peças para a Europa.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4225290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Como a exportação já foi realizada, a empresa entra com um pedido de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drawback restituição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com o objetivo de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reaver os tributos pagos na importação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dos insumos utilizados na exportação.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502479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Funcionamento: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554569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empresa apresenta documentação que comprove: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3790" y="587740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importação dos insumos com pagamento dos tributos;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3790" y="620910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utilização desses insumos na produção;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3790" y="6540818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a exportação efetiva do produto final.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3790" y="687252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isso, solicita a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restituição (devolução)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dos tributos pagos anteriormente sobre os insumos utilizados na exportação.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93790" y="720423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devolução é feita mediante processo administrativo junto à Receita Federal ou outro órgão competente.</a:t>
            </a:r>
            <a:endParaRPr lang="en-US" sz="1300" dirty="0"/>
          </a:p>
        </p:txBody>
      </p:sp>
      <p:pic>
        <p:nvPicPr>
          <p:cNvPr id="14" name="Picture 2" descr="Manufatura Avançada">
            <a:extLst>
              <a:ext uri="{FF2B5EF4-FFF2-40B4-BE49-F238E27FC236}">
                <a16:creationId xmlns:a16="http://schemas.microsoft.com/office/drawing/2014/main" id="{57CA0E1B-6070-84E8-9996-9174C2893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6099096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Vantagens do Drawback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Otimização de Custos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Reduz a carga tributária, tornando os produtos mais acessíveis.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378487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Competitividade Internacional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Posiciona a empresa de forma mais forte no mercado global.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Estímulo à Produção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Incentiva a manufatura nacional e a geração de empregos.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Balança Comercial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Contribui para o aumento do saldo positivo de exportações.</a:t>
            </a:r>
            <a:endParaRPr lang="en-US" sz="1750" dirty="0"/>
          </a:p>
        </p:txBody>
      </p:sp>
      <p:pic>
        <p:nvPicPr>
          <p:cNvPr id="16" name="Picture 2" descr="Manufatura Avançada">
            <a:extLst>
              <a:ext uri="{FF2B5EF4-FFF2-40B4-BE49-F238E27FC236}">
                <a16:creationId xmlns:a16="http://schemas.microsoft.com/office/drawing/2014/main" id="{B55064F5-5B45-C88B-CFCA-A3C67D02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76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 que é ato concessório de Drawback e sua finalidade?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0538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Ato Concessório (AC) é o documento de registro de operações do Regime Aduaneiro Especial de Drawback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É ele que registra a operação de Drawback, e é por meio dele que se faz o acompanhamento do pleito do benefício.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própria empresa que será a beneficiária do Drawback deverá fazer a solicitação do Ato Concessório.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310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Atualmente, ele é eletrônico, porque tanto na modalidade Suspensão quanto Isenção, o controle é feito de forma sistêmica. Mas, já houve tempos em que o AC era concedido em papel.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9818" y="3760351"/>
            <a:ext cx="118306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Exemplo de como conseguir o ato concessório</a:t>
            </a:r>
            <a:endParaRPr lang="en-US" sz="4450" dirty="0"/>
          </a:p>
        </p:txBody>
      </p:sp>
      <p:pic>
        <p:nvPicPr>
          <p:cNvPr id="3" name="Picture 2" descr="Manufatura Avançada">
            <a:extLst>
              <a:ext uri="{FF2B5EF4-FFF2-40B4-BE49-F238E27FC236}">
                <a16:creationId xmlns:a16="http://schemas.microsoft.com/office/drawing/2014/main" id="{9A713E88-D04E-9118-3AD1-4F7494878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4609"/>
            <a:ext cx="65828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Requisitos para Utilização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733550"/>
            <a:ext cx="30480" cy="5811441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19734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7335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177605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1811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Empresa Habilitada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3018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 uma empresa exportadora com habilitação aduaneira.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3582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Projeto Aprovado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368665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caso de suspensão, o projeto de exportação deve ser aprovado.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Prazo de Exportação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Geralmente, um ano para exportar os produtos, prorrogável.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60012" y="64908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Comprovação de Uso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669411" y="6819186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 essencial comprovar o uso dos insumos nos produtos exportados.</a:t>
            </a:r>
            <a:endParaRPr lang="en-US" sz="1750" dirty="0"/>
          </a:p>
        </p:txBody>
      </p:sp>
      <p:pic>
        <p:nvPicPr>
          <p:cNvPr id="25" name="Picture 2" descr="Manufatura Avançada">
            <a:extLst>
              <a:ext uri="{FF2B5EF4-FFF2-40B4-BE49-F238E27FC236}">
                <a16:creationId xmlns:a16="http://schemas.microsoft.com/office/drawing/2014/main" id="{E1C3CB13-8BD0-B466-A7E9-C0F23F37A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Casos Práticos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5099" y="2861548"/>
            <a:ext cx="29473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Importação de Madeira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Empresa de móveis importa madeira com suspensão de tributos.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Fabricação de Móveis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 a madeira para fabricar móveis de alta qualidade.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30238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Exportação para Europa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móveis são exportados, por exemplo, para a Europa.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Benefício Aduaneiro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empresa aproveita a isenção de impostos na matéria-prima.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Picture 2" descr="Manufatura Avançada">
            <a:extLst>
              <a:ext uri="{FF2B5EF4-FFF2-40B4-BE49-F238E27FC236}">
                <a16:creationId xmlns:a16="http://schemas.microsoft.com/office/drawing/2014/main" id="{7142B1A4-E492-926A-3102-B6400ABF8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628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Integrantes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2986"/>
            <a:ext cx="2845594" cy="28455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3373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Alann Aluir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06" y="2932986"/>
            <a:ext cx="2845594" cy="28455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00406" y="603373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André Antunes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022" y="2932986"/>
            <a:ext cx="2845594" cy="28455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7022" y="603373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Leonardo Gomes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3638" y="2932986"/>
            <a:ext cx="2845594" cy="28455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013638" y="603373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Ronilson Goulart</a:t>
            </a:r>
            <a:endParaRPr lang="en-US" sz="1750" dirty="0"/>
          </a:p>
        </p:txBody>
      </p:sp>
      <p:pic>
        <p:nvPicPr>
          <p:cNvPr id="1026" name="Picture 2" descr="Manufatura Avançada">
            <a:extLst>
              <a:ext uri="{FF2B5EF4-FFF2-40B4-BE49-F238E27FC236}">
                <a16:creationId xmlns:a16="http://schemas.microsoft.com/office/drawing/2014/main" id="{3E5E6D44-1F75-CD55-EFBD-74A16A39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583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Conclusão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664137"/>
            <a:ext cx="13042821" cy="172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regime de </a:t>
            </a:r>
            <a:r>
              <a:rPr lang="en-US" sz="21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Drawback</a:t>
            </a: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é um dos principais instrumentos de estímulo à exportação no Brasil. Criado com o objetivo de </a:t>
            </a:r>
            <a:r>
              <a:rPr lang="en-US" sz="21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reduzir os custos de produção</a:t>
            </a: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 </a:t>
            </a:r>
            <a:r>
              <a:rPr lang="en-US" sz="21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aumentar a competitividade da indústria nacional</a:t>
            </a: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 Drawback permite às empresas importar ou adquirir no mercado interno insumos com </a:t>
            </a:r>
            <a:r>
              <a:rPr lang="en-US" sz="21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benefícios fiscais</a:t>
            </a: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desde que esses insumos sejam utilizados na produção de bens destinados à exportação.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3630097"/>
            <a:ext cx="13042821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Além dos benefícios fiscais, o Drawback estimula o crescimento industrial, favorece a </a:t>
            </a:r>
            <a:r>
              <a:rPr lang="en-US" sz="21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inserção de empresas brasileiras no mercado internacional</a:t>
            </a: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 contribui para o </a:t>
            </a:r>
            <a:r>
              <a:rPr lang="en-US" sz="21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aumento do superávit da balança comercial</a:t>
            </a: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93790" y="4734282"/>
            <a:ext cx="13042821" cy="1292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regime é operacionalizado por meio do </a:t>
            </a:r>
            <a:r>
              <a:rPr lang="en-US" sz="21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Ato Concessório</a:t>
            </a: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um documento eletrônico que autoriza e controla a operação de Drawback junto aos órgãos competentes, especialmente a Secretaria de Comércio Exterior (Secex).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93790" y="6269355"/>
            <a:ext cx="13042821" cy="1292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fim, compreender e aplicar corretamente o Drawback é uma </a:t>
            </a:r>
            <a:r>
              <a:rPr lang="en-US" sz="21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vantagem estratégica para empresas exportadoras</a:t>
            </a: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pois promove ganhos financeiros, incentiva a modernização do setor produtivo e fortalece a posição do Brasil no comércio global.</a:t>
            </a:r>
            <a:endParaRPr lang="en-US" sz="2100" dirty="0"/>
          </a:p>
        </p:txBody>
      </p:sp>
      <p:pic>
        <p:nvPicPr>
          <p:cNvPr id="7" name="Picture 2" descr="Manufatura Avançada">
            <a:extLst>
              <a:ext uri="{FF2B5EF4-FFF2-40B4-BE49-F238E27FC236}">
                <a16:creationId xmlns:a16="http://schemas.microsoft.com/office/drawing/2014/main" id="{CE0E4271-D429-38B4-B372-2C2C08E9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Dúvidas?</a:t>
            </a:r>
            <a:endParaRPr lang="en-US" sz="13350" dirty="0"/>
          </a:p>
        </p:txBody>
      </p:sp>
      <p:pic>
        <p:nvPicPr>
          <p:cNvPr id="3" name="Picture 2" descr="Manufatura Avançada">
            <a:extLst>
              <a:ext uri="{FF2B5EF4-FFF2-40B4-BE49-F238E27FC236}">
                <a16:creationId xmlns:a16="http://schemas.microsoft.com/office/drawing/2014/main" id="{A5644FFF-187F-D3C9-6C88-07315365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Obrigado!</a:t>
            </a:r>
            <a:endParaRPr lang="en-US" sz="13350" dirty="0"/>
          </a:p>
        </p:txBody>
      </p:sp>
      <p:pic>
        <p:nvPicPr>
          <p:cNvPr id="3" name="Picture 2" descr="Manufatura Avançada">
            <a:extLst>
              <a:ext uri="{FF2B5EF4-FFF2-40B4-BE49-F238E27FC236}">
                <a16:creationId xmlns:a16="http://schemas.microsoft.com/office/drawing/2014/main" id="{E5B8B3C9-8E01-F1A3-FA59-9AF11FB0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533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 que é Drawback?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5740"/>
            <a:ext cx="130428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regime de Drawback é um incentivo fiscal oferecido pelo governo brasileiro, permitindo que empresas importem </a:t>
            </a:r>
            <a:r>
              <a:rPr lang="en-US" sz="22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insumos</a:t>
            </a: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sem o pagamento de tributos, desde que esses insumos sejam utilizados na fabricação de produtos destinados à exportação.</a:t>
            </a:r>
            <a:endParaRPr lang="en-US" sz="2200" dirty="0"/>
          </a:p>
        </p:txBody>
      </p:sp>
      <p:pic>
        <p:nvPicPr>
          <p:cNvPr id="4" name="Picture 2" descr="Manufatura Avançada">
            <a:extLst>
              <a:ext uri="{FF2B5EF4-FFF2-40B4-BE49-F238E27FC236}">
                <a16:creationId xmlns:a16="http://schemas.microsoft.com/office/drawing/2014/main" id="{B7E02E0F-9790-06EE-4DC4-66556D15F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805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Objetivos do Drawback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174319"/>
            <a:ext cx="2893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Incentivo à Exportação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Promove o aumento das vendas para o mercado externo.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Redução de Custos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Minimiza os encargos tributários na produção.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Estímulo Industrial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Fortalece a indústria nacional e sua capacidade.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28767"/>
            <a:ext cx="2954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Competitividade Global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Melhora a posição das empresas no comércio internacional.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1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Tipos de Drawback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03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724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Suspensão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215402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Regime mais comum, suspende tributos na entrada de insumos.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4528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279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Isenção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770358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a reposição de estoques com isenção de impostos.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0023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834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Restituição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32531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Devolve tributos já pagos sobre insumos exportados.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34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Tabela comparativa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55902"/>
            <a:ext cx="12717185" cy="4480203"/>
          </a:xfrm>
          <a:prstGeom prst="rect">
            <a:avLst/>
          </a:prstGeom>
        </p:spPr>
      </p:pic>
      <p:pic>
        <p:nvPicPr>
          <p:cNvPr id="4" name="Picture 2" descr="Manufatura Avançada">
            <a:extLst>
              <a:ext uri="{FF2B5EF4-FFF2-40B4-BE49-F238E27FC236}">
                <a16:creationId xmlns:a16="http://schemas.microsoft.com/office/drawing/2014/main" id="{D7E1717F-671B-F4C4-8878-986974F9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05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Drawback Suspensão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Conceito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7740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importar ou comprar insumos com suspensão de tributos. Esses insumos devem ser usados na fabricação de produtos exportados.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Tributos Suspensos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9774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Imposto de Importação (II)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Imposto sobre Produtos Industrializados (IPI)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61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PIS e COFINS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3039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Adicional ao Frete para Renovação da Marinha Mercante (AFRMM)</a:t>
            </a:r>
            <a:endParaRPr lang="en-US" sz="1750" dirty="0"/>
          </a:p>
        </p:txBody>
      </p:sp>
      <p:pic>
        <p:nvPicPr>
          <p:cNvPr id="10" name="Picture 2" descr="Manufatura Avançada">
            <a:extLst>
              <a:ext uri="{FF2B5EF4-FFF2-40B4-BE49-F238E27FC236}">
                <a16:creationId xmlns:a16="http://schemas.microsoft.com/office/drawing/2014/main" id="{1CF0EBC9-9A3D-8FD3-5740-396BE8CD5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9275"/>
            <a:ext cx="650795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exemplo drawback suspensão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857256"/>
            <a:ext cx="1304282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Empresa: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Indústria de Máquinas Agrícolas do Brasil Ltda.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Produto final exportado: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Colheitadeiras.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Componentes importados com suspensão de tributos: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Motores diesel, painéis eletrônicos e rolamentos.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307157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Cenário: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3790" y="3662005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empresa brasileira fabrica colheitadeiras que serão exportadas para países da América Latina. Para a produção, ela precisa importar alguns insumos (motores, eletrônicos e rolamentos), que não são fabricados no Brasil ou são mais caros no mercado interno.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4495562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Ao invés de pagar todos os tributos de importação sobre esses insumos (como II, IPI, PIS/Pasep-Importação, Cofins-Importação e ICMS), a empresa entra com um pedido de 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drawback suspensão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junto à Secretaria de Comércio Exterior (Secex).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540150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Funcionamento: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93790" y="5991939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Secex concede o 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ato concessório de drawback suspensão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autorizando a empresa a importar os insumos 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suspensão dos tributos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sob a condição de que os bens finais (as colheitadeiras) serão 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exportados dentro de um prazo determinado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(geralmente até 1 ano, prorrogável).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93790" y="6676073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isso, a empresa consegue reduzir o custo de produção e tornar seus produtos mais competitivos no mercado internacional.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93790" y="7051834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Após a exportação, a suspensão dos tributos é </a:t>
            </a: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convertida em isenção definitiva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pic>
        <p:nvPicPr>
          <p:cNvPr id="11" name="Picture 2" descr="Manufatura Avançada">
            <a:extLst>
              <a:ext uri="{FF2B5EF4-FFF2-40B4-BE49-F238E27FC236}">
                <a16:creationId xmlns:a16="http://schemas.microsoft.com/office/drawing/2014/main" id="{BAA3EF7F-C1D9-B19B-1BA7-EB7A60B82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948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Drawback Suspenção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710928"/>
            <a:ext cx="13042821" cy="3899059"/>
          </a:xfrm>
          <a:prstGeom prst="roundRect">
            <a:avLst>
              <a:gd name="adj" fmla="val 207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718548"/>
            <a:ext cx="13027581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4291" y="1841778"/>
            <a:ext cx="21562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Tributo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3543657" y="1841778"/>
            <a:ext cx="167294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Alíquota (%)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609749" y="1841778"/>
            <a:ext cx="3814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Cálculo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817656" y="1841778"/>
            <a:ext cx="38185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Valor em US$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801410" y="2273379"/>
            <a:ext cx="13027581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4291" y="2396609"/>
            <a:ext cx="21562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II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3543657" y="2396609"/>
            <a:ext cx="167294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14%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609749" y="2396609"/>
            <a:ext cx="3814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14% de 1.000.000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9817656" y="2396609"/>
            <a:ext cx="38185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140.000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801410" y="2828211"/>
            <a:ext cx="13027581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94291" y="2951440"/>
            <a:ext cx="21562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IPI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3543657" y="2951440"/>
            <a:ext cx="167294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5%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609749" y="2951440"/>
            <a:ext cx="3814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5% de (1.000.000 + II)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9817656" y="2951440"/>
            <a:ext cx="38185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5% de 1.140.000 = 57.000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801410" y="3383042"/>
            <a:ext cx="13027581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94291" y="3506272"/>
            <a:ext cx="21562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PIS/Importação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3543657" y="3506272"/>
            <a:ext cx="167294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2,1%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5609749" y="3506272"/>
            <a:ext cx="3814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2,1% de (1.000.000 + II)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9817656" y="3506272"/>
            <a:ext cx="38185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2,1% de 1.140.000 = 23.940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801410" y="3937873"/>
            <a:ext cx="13027581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94291" y="4061103"/>
            <a:ext cx="21562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COFINS/Importação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3543657" y="4061103"/>
            <a:ext cx="167294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9,65%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5609749" y="4061103"/>
            <a:ext cx="3814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9,65% de (1.000.000 + II)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9817656" y="4061103"/>
            <a:ext cx="38185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9,65% de 1.140.000 = 110.010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801410" y="4492704"/>
            <a:ext cx="13027581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94291" y="4615934"/>
            <a:ext cx="21562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AFRMM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3543657" y="4615934"/>
            <a:ext cx="167294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—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5609749" y="4615934"/>
            <a:ext cx="3814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25% sobre frete estimado de 50.000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9817656" y="4615934"/>
            <a:ext cx="38185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12.500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801410" y="5047536"/>
            <a:ext cx="13027581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94291" y="5170765"/>
            <a:ext cx="21562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ICMS (18%)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3543657" y="5170765"/>
            <a:ext cx="167294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—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5609749" y="5170765"/>
            <a:ext cx="3814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18% sobre base de cálculo "por dentro"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9817656" y="5170765"/>
            <a:ext cx="38185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Aproximadamente 263.414</a:t>
            </a:r>
            <a:endParaRPr lang="en-US" sz="1500" dirty="0"/>
          </a:p>
        </p:txBody>
      </p:sp>
      <p:sp>
        <p:nvSpPr>
          <p:cNvPr id="39" name="Shape 37"/>
          <p:cNvSpPr/>
          <p:nvPr/>
        </p:nvSpPr>
        <p:spPr>
          <a:xfrm>
            <a:off x="793790" y="5826800"/>
            <a:ext cx="13042821" cy="1679734"/>
          </a:xfrm>
          <a:prstGeom prst="roundRect">
            <a:avLst>
              <a:gd name="adj" fmla="val 48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01410" y="5834420"/>
            <a:ext cx="13027581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994172" y="5957649"/>
            <a:ext cx="61244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Situação</a:t>
            </a:r>
            <a:endParaRPr lang="en-US" sz="1500" dirty="0"/>
          </a:p>
        </p:txBody>
      </p:sp>
      <p:sp>
        <p:nvSpPr>
          <p:cNvPr id="42" name="Text 40"/>
          <p:cNvSpPr/>
          <p:nvPr/>
        </p:nvSpPr>
        <p:spPr>
          <a:xfrm>
            <a:off x="7511772" y="5957649"/>
            <a:ext cx="61244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Valor Total em Tributos (US$)</a:t>
            </a:r>
            <a:endParaRPr lang="en-US" sz="1500" dirty="0"/>
          </a:p>
        </p:txBody>
      </p:sp>
      <p:sp>
        <p:nvSpPr>
          <p:cNvPr id="43" name="Shape 41"/>
          <p:cNvSpPr/>
          <p:nvPr/>
        </p:nvSpPr>
        <p:spPr>
          <a:xfrm>
            <a:off x="801410" y="6389251"/>
            <a:ext cx="13027581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994172" y="6512481"/>
            <a:ext cx="61244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 Drawback</a:t>
            </a:r>
            <a:endParaRPr lang="en-US" sz="1500" dirty="0"/>
          </a:p>
        </p:txBody>
      </p:sp>
      <p:sp>
        <p:nvSpPr>
          <p:cNvPr id="45" name="Text 43"/>
          <p:cNvSpPr/>
          <p:nvPr/>
        </p:nvSpPr>
        <p:spPr>
          <a:xfrm>
            <a:off x="7511772" y="6512481"/>
            <a:ext cx="61244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US$ 606.864</a:t>
            </a:r>
            <a:endParaRPr lang="en-US" sz="1500" dirty="0"/>
          </a:p>
        </p:txBody>
      </p:sp>
      <p:sp>
        <p:nvSpPr>
          <p:cNvPr id="46" name="Shape 44"/>
          <p:cNvSpPr/>
          <p:nvPr/>
        </p:nvSpPr>
        <p:spPr>
          <a:xfrm>
            <a:off x="801410" y="6944082"/>
            <a:ext cx="13027581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994172" y="7067312"/>
            <a:ext cx="61244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Drawback Suspensão</a:t>
            </a:r>
            <a:endParaRPr lang="en-US" sz="1500" dirty="0"/>
          </a:p>
        </p:txBody>
      </p:sp>
      <p:sp>
        <p:nvSpPr>
          <p:cNvPr id="48" name="Text 46"/>
          <p:cNvSpPr/>
          <p:nvPr/>
        </p:nvSpPr>
        <p:spPr>
          <a:xfrm>
            <a:off x="7511772" y="7067312"/>
            <a:ext cx="61244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US$ 0,00</a:t>
            </a: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(suspensão total)</a:t>
            </a:r>
            <a:endParaRPr lang="en-US" sz="1500" dirty="0"/>
          </a:p>
        </p:txBody>
      </p:sp>
      <p:pic>
        <p:nvPicPr>
          <p:cNvPr id="49" name="Picture 2" descr="Manufatura Avançada">
            <a:extLst>
              <a:ext uri="{FF2B5EF4-FFF2-40B4-BE49-F238E27FC236}">
                <a16:creationId xmlns:a16="http://schemas.microsoft.com/office/drawing/2014/main" id="{33B1D164-B999-BCEC-6B6E-8DA5EE277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070" y="7811038"/>
            <a:ext cx="2373330" cy="4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1596</Words>
  <Application>Microsoft Office PowerPoint</Application>
  <PresentationFormat>Personalizar</PresentationFormat>
  <Paragraphs>196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Roboto Medium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RONILSON AUGUSTO DA SILVA GOULART</cp:lastModifiedBy>
  <cp:revision>2</cp:revision>
  <dcterms:created xsi:type="dcterms:W3CDTF">2025-06-16T17:07:38Z</dcterms:created>
  <dcterms:modified xsi:type="dcterms:W3CDTF">2025-06-16T17:02:25Z</dcterms:modified>
</cp:coreProperties>
</file>